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72" r:id="rId3"/>
    <p:sldId id="274" r:id="rId4"/>
    <p:sldId id="273" r:id="rId5"/>
    <p:sldId id="275" r:id="rId6"/>
    <p:sldId id="27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4</a:t>
            </a:r>
            <a:r>
              <a:rPr lang="en-US" baseline="0" dirty="0"/>
              <a:t> </a:t>
            </a:r>
            <a:r>
              <a:rPr lang="en-US" dirty="0"/>
              <a:t>Lecture 3</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4:  The Federal Judicial Power</a:t>
            </a:r>
          </a:p>
          <a:p>
            <a:pPr lvl="1"/>
            <a:r>
              <a:rPr lang="en-US" dirty="0"/>
              <a:t>Lecture 3: </a:t>
            </a:r>
            <a:r>
              <a:rPr lang="en-US" dirty="0" err="1"/>
              <a:t>Justiciability</a:t>
            </a:r>
            <a:r>
              <a:rPr lang="en-US" dirty="0"/>
              <a:t> – No Advisory Opinions</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Justiciability</a:t>
            </a:r>
            <a:endParaRPr lang="en-US" dirty="0"/>
          </a:p>
        </p:txBody>
      </p:sp>
      <p:sp>
        <p:nvSpPr>
          <p:cNvPr id="3" name="Content Placeholder 2"/>
          <p:cNvSpPr>
            <a:spLocks noGrp="1"/>
          </p:cNvSpPr>
          <p:nvPr>
            <p:ph idx="1"/>
          </p:nvPr>
        </p:nvSpPr>
        <p:spPr>
          <a:xfrm>
            <a:off x="457200" y="1600200"/>
            <a:ext cx="8229600" cy="4495800"/>
          </a:xfrm>
        </p:spPr>
        <p:txBody>
          <a:bodyPr>
            <a:normAutofit fontScale="92500" lnSpcReduction="20000"/>
          </a:bodyPr>
          <a:lstStyle/>
          <a:p>
            <a:r>
              <a:rPr lang="en-US" dirty="0"/>
              <a:t>Article III, Section 2 authorizes federal courts to hear several types of cases and controversies</a:t>
            </a:r>
          </a:p>
          <a:p>
            <a:pPr lvl="1"/>
            <a:r>
              <a:rPr lang="en-US" dirty="0"/>
              <a:t>This section has been interpreted to give rise to the </a:t>
            </a:r>
            <a:r>
              <a:rPr lang="en-US" dirty="0" err="1"/>
              <a:t>justiciability</a:t>
            </a:r>
            <a:r>
              <a:rPr lang="en-US" dirty="0"/>
              <a:t> doctrines</a:t>
            </a:r>
          </a:p>
          <a:p>
            <a:r>
              <a:rPr lang="en-US" dirty="0" err="1"/>
              <a:t>Justiciability</a:t>
            </a:r>
            <a:r>
              <a:rPr lang="en-US" dirty="0"/>
              <a:t> doctrines are judicially created limits on the matters that can be heard in federal court. </a:t>
            </a:r>
          </a:p>
          <a:p>
            <a:pPr lvl="1"/>
            <a:r>
              <a:rPr lang="en-US" dirty="0"/>
              <a:t>No advisory opinions</a:t>
            </a:r>
          </a:p>
          <a:p>
            <a:pPr lvl="1"/>
            <a:r>
              <a:rPr lang="en-US" dirty="0"/>
              <a:t>Standing</a:t>
            </a:r>
          </a:p>
          <a:p>
            <a:pPr lvl="1"/>
            <a:r>
              <a:rPr lang="en-US" dirty="0"/>
              <a:t>Ripeness </a:t>
            </a:r>
          </a:p>
          <a:p>
            <a:pPr lvl="1"/>
            <a:r>
              <a:rPr lang="en-US" dirty="0"/>
              <a:t>Mootness</a:t>
            </a:r>
          </a:p>
          <a:p>
            <a:pPr lvl="1"/>
            <a:r>
              <a:rPr lang="en-US" dirty="0"/>
              <a:t>Political question doctrine</a:t>
            </a:r>
          </a:p>
        </p:txBody>
      </p:sp>
    </p:spTree>
    <p:extLst>
      <p:ext uri="{BB962C8B-B14F-4D97-AF65-F5344CB8AC3E}">
        <p14:creationId xmlns:p14="http://schemas.microsoft.com/office/powerpoint/2010/main" val="4004322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Advisory Opinions</a:t>
            </a:r>
          </a:p>
        </p:txBody>
      </p:sp>
      <p:sp>
        <p:nvSpPr>
          <p:cNvPr id="3" name="Content Placeholder 2"/>
          <p:cNvSpPr>
            <a:spLocks noGrp="1"/>
          </p:cNvSpPr>
          <p:nvPr>
            <p:ph idx="1"/>
          </p:nvPr>
        </p:nvSpPr>
        <p:spPr/>
        <p:txBody>
          <a:bodyPr/>
          <a:lstStyle/>
          <a:p>
            <a:r>
              <a:rPr lang="en-US" dirty="0"/>
              <a:t>Characteristics that must be present in a lawsuit to avoid being an advisory opinion: </a:t>
            </a:r>
          </a:p>
          <a:p>
            <a:pPr marL="914400" lvl="1" indent="-514350">
              <a:buFont typeface="+mj-lt"/>
              <a:buAutoNum type="arabicPeriod"/>
            </a:pPr>
            <a:r>
              <a:rPr lang="en-US" dirty="0"/>
              <a:t>There must be an actual dispute between adverse litigants and</a:t>
            </a:r>
          </a:p>
          <a:p>
            <a:pPr marL="914400" lvl="1" indent="-514350">
              <a:buFont typeface="+mj-lt"/>
              <a:buAutoNum type="arabicPeriod"/>
            </a:pPr>
            <a:r>
              <a:rPr lang="en-US" dirty="0"/>
              <a:t>There must be a substantial likelihood that a federal court decision in favor of a claimant will bring about some change or have some effect.</a:t>
            </a:r>
          </a:p>
          <a:p>
            <a:r>
              <a:rPr lang="en-US" dirty="0"/>
              <a:t>Declaratory judgments are ok as long as they meet the requirements for judicial review.</a:t>
            </a:r>
          </a:p>
        </p:txBody>
      </p:sp>
    </p:spTree>
    <p:extLst>
      <p:ext uri="{BB962C8B-B14F-4D97-AF65-F5344CB8AC3E}">
        <p14:creationId xmlns:p14="http://schemas.microsoft.com/office/powerpoint/2010/main" val="1455469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Plaut</a:t>
            </a:r>
            <a:r>
              <a:rPr lang="en-US" i="1" dirty="0"/>
              <a:t> v. Spendthrift Farm </a:t>
            </a:r>
            <a:r>
              <a:rPr lang="en-US" dirty="0"/>
              <a:t>(1995)</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t>Background</a:t>
            </a:r>
          </a:p>
          <a:p>
            <a:r>
              <a:rPr lang="en-US" dirty="0"/>
              <a:t>The Supreme Court had previously ruled that actions brought under certain securities laws had to be initiated within one year of discovering the facts giving rise to the violation and three years of the violation.</a:t>
            </a:r>
          </a:p>
          <a:p>
            <a:r>
              <a:rPr lang="en-US" dirty="0"/>
              <a:t>Congress amended the law to allow cases filed before the decision to go forward, if they could have been brought under the previous law.</a:t>
            </a:r>
          </a:p>
          <a:p>
            <a:r>
              <a:rPr lang="en-US" dirty="0" err="1"/>
              <a:t>Plaut’s</a:t>
            </a:r>
            <a:r>
              <a:rPr lang="en-US" dirty="0"/>
              <a:t> suit had been dismissed in accordance with the Supreme Court’s decision, but after Congress amended the law he attempted to restart proceedings.</a:t>
            </a:r>
          </a:p>
        </p:txBody>
      </p:sp>
    </p:spTree>
    <p:extLst>
      <p:ext uri="{BB962C8B-B14F-4D97-AF65-F5344CB8AC3E}">
        <p14:creationId xmlns:p14="http://schemas.microsoft.com/office/powerpoint/2010/main" val="1814343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Plaut</a:t>
            </a:r>
            <a:r>
              <a:rPr lang="en-US" i="1" dirty="0"/>
              <a:t> v. Spendthrift Farm</a:t>
            </a:r>
          </a:p>
        </p:txBody>
      </p:sp>
      <p:sp>
        <p:nvSpPr>
          <p:cNvPr id="3" name="Content Placeholder 2"/>
          <p:cNvSpPr>
            <a:spLocks noGrp="1"/>
          </p:cNvSpPr>
          <p:nvPr>
            <p:ph idx="1"/>
          </p:nvPr>
        </p:nvSpPr>
        <p:spPr/>
        <p:txBody>
          <a:bodyPr>
            <a:normAutofit/>
          </a:bodyPr>
          <a:lstStyle/>
          <a:p>
            <a:pPr marL="0" indent="0">
              <a:buNone/>
            </a:pPr>
            <a:r>
              <a:rPr lang="en-US" dirty="0"/>
              <a:t>Issue: Can Congress require courts to reopen cases on which they have passed final judgment? </a:t>
            </a:r>
          </a:p>
          <a:p>
            <a:pPr marL="0" indent="0">
              <a:buNone/>
            </a:pPr>
            <a:endParaRPr lang="en-US" sz="1400" dirty="0"/>
          </a:p>
          <a:p>
            <a:pPr marL="857250" lvl="1" indent="-457200">
              <a:buFont typeface="Arial" panose="020B0604020202020204" pitchFamily="34" charset="0"/>
              <a:buChar char="•"/>
            </a:pPr>
            <a:r>
              <a:rPr lang="en-US" dirty="0"/>
              <a:t>Principle of finality: If the judiciary does not have the power to issue truly final judgments, then their decisions would be mere advisory opinions.</a:t>
            </a:r>
            <a:endParaRPr lang="en-US" sz="1400"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51544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Plaut</a:t>
            </a:r>
            <a:r>
              <a:rPr lang="en-US" i="1" dirty="0"/>
              <a:t> v. Spendthrift Farm</a:t>
            </a:r>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marL="0" indent="0">
              <a:buNone/>
            </a:pPr>
            <a:r>
              <a:rPr lang="en-US" dirty="0"/>
              <a:t>Holding: The Act is unconstitutional because by retroactively commanding federal courts to reopen final judgments, it violates the fundamental principle that a judgment conclusively resolves the case. </a:t>
            </a:r>
          </a:p>
          <a:p>
            <a:r>
              <a:rPr lang="en-US" dirty="0"/>
              <a:t>The Court said that the Constitution “gives the Federal Judiciary the power, not merely to rule on cases, but to decide them. . . a judgment conclusively resolves the case.” (CB 43)</a:t>
            </a:r>
          </a:p>
          <a:p>
            <a:pPr lvl="1"/>
            <a:r>
              <a:rPr lang="en-US" dirty="0"/>
              <a:t>“Having achieved finality . . . a judicial decision becomes the last word of the judicial department with regard to a particular case or controversy, and Congress may not declare by retroactive legislation that the law applicable to that very case was something other than what the courts said it was.”  (CB 43)</a:t>
            </a:r>
          </a:p>
          <a:p>
            <a:r>
              <a:rPr lang="en-US" dirty="0"/>
              <a:t>Separation of powers “is violated when an individual final judgment is legislatively rescinded for even the very best of reasons.” (CB 43)</a:t>
            </a:r>
          </a:p>
          <a:p>
            <a:endParaRPr lang="en-US" dirty="0"/>
          </a:p>
          <a:p>
            <a:endParaRPr lang="en-US" dirty="0"/>
          </a:p>
        </p:txBody>
      </p:sp>
    </p:spTree>
    <p:extLst>
      <p:ext uri="{BB962C8B-B14F-4D97-AF65-F5344CB8AC3E}">
        <p14:creationId xmlns:p14="http://schemas.microsoft.com/office/powerpoint/2010/main" val="2115147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3045</TotalTime>
  <Words>444</Words>
  <Application>Microsoft Office PowerPoint</Application>
  <PresentationFormat>On-screen Show (4:3)</PresentationFormat>
  <Paragraphs>32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Constitutional Law</vt:lpstr>
      <vt:lpstr>Justiciability</vt:lpstr>
      <vt:lpstr>No Advisory Opinions</vt:lpstr>
      <vt:lpstr>Plaut v. Spendthrift Farm (1995)</vt:lpstr>
      <vt:lpstr>Plaut v. Spendthrift Farm</vt:lpstr>
      <vt:lpstr>Plaut v. Spendthrift Farm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1</cp:revision>
  <dcterms:created xsi:type="dcterms:W3CDTF">2014-06-13T07:23:28Z</dcterms:created>
  <dcterms:modified xsi:type="dcterms:W3CDTF">2022-06-06T12:05:39Z</dcterms:modified>
</cp:coreProperties>
</file>